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8288000" cy="10287000"/>
  <p:notesSz cx="6858000" cy="9144000"/>
  <p:embeddedFontLst>
    <p:embeddedFont>
      <p:font typeface="Montserrat Bold" panose="020B0604020202020204" charset="-52"/>
      <p:regular r:id="rId13"/>
    </p:embeddedFont>
    <p:embeddedFont>
      <p:font typeface="Montserrat Semi-Bold Bold" panose="020B0604020202020204" charset="-52"/>
      <p:regular r:id="rId14"/>
    </p:embeddedFon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Montserrat Semi-Bold" panose="020B0604020202020204" charset="-52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8" d="100"/>
          <a:sy n="58" d="100"/>
        </p:scale>
        <p:origin x="684" y="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042641" y="4023189"/>
            <a:ext cx="11625367" cy="25549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485"/>
              </a:lnSpc>
            </a:pPr>
            <a:r>
              <a:rPr lang="en-US" sz="8106">
                <a:solidFill>
                  <a:srgbClr val="FFFFFF"/>
                </a:solidFill>
                <a:latin typeface="Montserrat Semi-Bold Bold"/>
              </a:rPr>
              <a:t>Разработка телеграм-бота </a:t>
            </a:r>
            <a:r>
              <a:rPr lang="en-US" sz="8106">
                <a:solidFill>
                  <a:srgbClr val="BF2D00"/>
                </a:solidFill>
                <a:latin typeface="Montserrat Semi-Bold Bold"/>
              </a:rPr>
              <a:t>«FortuneFood»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3042641" y="8255635"/>
            <a:ext cx="10245141" cy="967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20"/>
              </a:lnSpc>
              <a:spcBef>
                <a:spcPct val="0"/>
              </a:spcBef>
            </a:pPr>
            <a:r>
              <a:rPr lang="en-US" sz="2800" spc="280">
                <a:solidFill>
                  <a:srgbClr val="FFFFFF"/>
                </a:solidFill>
                <a:latin typeface="Montserrat Bold"/>
              </a:rPr>
              <a:t>ВЫПОЛНИЛА СТУДЕНТ ГРУППЫ РИСБ-20-1 ЧАПЛИНСКАЯ ОЛЕСЯ</a:t>
            </a:r>
          </a:p>
        </p:txBody>
      </p:sp>
      <p:sp>
        <p:nvSpPr>
          <p:cNvPr id="4" name="AutoShape 4"/>
          <p:cNvSpPr/>
          <p:nvPr/>
        </p:nvSpPr>
        <p:spPr>
          <a:xfrm>
            <a:off x="1646084" y="-96446"/>
            <a:ext cx="9525" cy="10623253"/>
          </a:xfrm>
          <a:prstGeom prst="rect">
            <a:avLst/>
          </a:prstGeom>
          <a:solidFill>
            <a:srgbClr val="FFFFFF">
              <a:alpha val="29804"/>
            </a:srgbClr>
          </a:solidFill>
        </p:spPr>
      </p:sp>
      <p:grpSp>
        <p:nvGrpSpPr>
          <p:cNvPr id="5" name="Group 5"/>
          <p:cNvGrpSpPr/>
          <p:nvPr/>
        </p:nvGrpSpPr>
        <p:grpSpPr>
          <a:xfrm rot="-5400000">
            <a:off x="-160652" y="5065925"/>
            <a:ext cx="1948417" cy="155149"/>
            <a:chOff x="0" y="0"/>
            <a:chExt cx="1913890" cy="1524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913890" cy="152400"/>
            </a:xfrm>
            <a:custGeom>
              <a:avLst/>
              <a:gdLst/>
              <a:ahLst/>
              <a:cxnLst/>
              <a:rect l="l" t="t" r="r" b="b"/>
              <a:pathLst>
                <a:path w="1913890" h="152400">
                  <a:moveTo>
                    <a:pt x="0" y="0"/>
                  </a:moveTo>
                  <a:lnTo>
                    <a:pt x="1913890" y="0"/>
                  </a:lnTo>
                  <a:lnTo>
                    <a:pt x="1913890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BF2D00"/>
            </a:solidFill>
          </p:spPr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9134475" y="-96446"/>
            <a:ext cx="9525" cy="10623253"/>
          </a:xfrm>
          <a:prstGeom prst="rect">
            <a:avLst/>
          </a:prstGeom>
          <a:solidFill>
            <a:srgbClr val="000000"/>
          </a:solidFill>
        </p:spPr>
      </p:sp>
      <p:sp>
        <p:nvSpPr>
          <p:cNvPr id="3" name="Freeform 3"/>
          <p:cNvSpPr/>
          <p:nvPr/>
        </p:nvSpPr>
        <p:spPr>
          <a:xfrm>
            <a:off x="11287134" y="524351"/>
            <a:ext cx="4992448" cy="9238299"/>
          </a:xfrm>
          <a:custGeom>
            <a:avLst/>
            <a:gdLst/>
            <a:ahLst/>
            <a:cxnLst/>
            <a:rect l="l" t="t" r="r" b="b"/>
            <a:pathLst>
              <a:path w="4992448" h="9238299">
                <a:moveTo>
                  <a:pt x="0" y="0"/>
                </a:moveTo>
                <a:lnTo>
                  <a:pt x="4992448" y="0"/>
                </a:lnTo>
                <a:lnTo>
                  <a:pt x="4992448" y="9238298"/>
                </a:lnTo>
                <a:lnTo>
                  <a:pt x="0" y="92382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676" b="-3070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2284342" y="-859323"/>
            <a:ext cx="11418817" cy="11418817"/>
          </a:xfrm>
          <a:custGeom>
            <a:avLst/>
            <a:gdLst/>
            <a:ahLst/>
            <a:cxnLst/>
            <a:rect l="l" t="t" r="r" b="b"/>
            <a:pathLst>
              <a:path w="11418817" h="11418817">
                <a:moveTo>
                  <a:pt x="0" y="0"/>
                </a:moveTo>
                <a:lnTo>
                  <a:pt x="11418817" y="0"/>
                </a:lnTo>
                <a:lnTo>
                  <a:pt x="11418817" y="11418817"/>
                </a:lnTo>
                <a:lnTo>
                  <a:pt x="0" y="1141881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39817" y="524351"/>
            <a:ext cx="5551533" cy="9238299"/>
          </a:xfrm>
          <a:custGeom>
            <a:avLst/>
            <a:gdLst/>
            <a:ahLst/>
            <a:cxnLst/>
            <a:rect l="l" t="t" r="r" b="b"/>
            <a:pathLst>
              <a:path w="5551533" h="9238299">
                <a:moveTo>
                  <a:pt x="0" y="0"/>
                </a:moveTo>
                <a:lnTo>
                  <a:pt x="5551533" y="0"/>
                </a:lnTo>
                <a:lnTo>
                  <a:pt x="5551533" y="9238298"/>
                </a:lnTo>
                <a:lnTo>
                  <a:pt x="0" y="923829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989570" y="4565087"/>
            <a:ext cx="11260881" cy="10610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34"/>
              </a:lnSpc>
            </a:pPr>
            <a:r>
              <a:rPr lang="en-US" sz="7195">
                <a:solidFill>
                  <a:srgbClr val="E8E8E8"/>
                </a:solidFill>
                <a:latin typeface="Montserrat Semi-Bold"/>
              </a:rPr>
              <a:t>Спасибо за внимание!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5014548" y="5099376"/>
            <a:ext cx="2244752" cy="88248"/>
            <a:chOff x="0" y="0"/>
            <a:chExt cx="3876570" cy="1524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876570" cy="152400"/>
            </a:xfrm>
            <a:custGeom>
              <a:avLst/>
              <a:gdLst/>
              <a:ahLst/>
              <a:cxnLst/>
              <a:rect l="l" t="t" r="r" b="b"/>
              <a:pathLst>
                <a:path w="3876570" h="152400">
                  <a:moveTo>
                    <a:pt x="0" y="0"/>
                  </a:moveTo>
                  <a:lnTo>
                    <a:pt x="3876570" y="0"/>
                  </a:lnTo>
                  <a:lnTo>
                    <a:pt x="3876570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BF2D00"/>
            </a:solidFill>
          </p:spPr>
        </p:sp>
      </p:grpSp>
      <p:sp>
        <p:nvSpPr>
          <p:cNvPr id="5" name="AutoShape 5"/>
          <p:cNvSpPr/>
          <p:nvPr/>
        </p:nvSpPr>
        <p:spPr>
          <a:xfrm rot="5400000">
            <a:off x="9293664" y="-1083786"/>
            <a:ext cx="9525" cy="18889356"/>
          </a:xfrm>
          <a:prstGeom prst="rect">
            <a:avLst/>
          </a:prstGeom>
          <a:solidFill>
            <a:srgbClr val="FFFFFF">
              <a:alpha val="29804"/>
            </a:srgbClr>
          </a:solid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144272" y="1519920"/>
            <a:ext cx="1948417" cy="155149"/>
            <a:chOff x="0" y="0"/>
            <a:chExt cx="1913890" cy="152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13890" cy="152400"/>
            </a:xfrm>
            <a:custGeom>
              <a:avLst/>
              <a:gdLst/>
              <a:ahLst/>
              <a:cxnLst/>
              <a:rect l="l" t="t" r="r" b="b"/>
              <a:pathLst>
                <a:path w="1913890" h="152400">
                  <a:moveTo>
                    <a:pt x="0" y="0"/>
                  </a:moveTo>
                  <a:lnTo>
                    <a:pt x="1913890" y="0"/>
                  </a:lnTo>
                  <a:lnTo>
                    <a:pt x="1913890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BF2D00"/>
            </a:solidFill>
          </p:spPr>
        </p:sp>
      </p:grpSp>
      <p:sp>
        <p:nvSpPr>
          <p:cNvPr id="5" name="Freeform 5"/>
          <p:cNvSpPr/>
          <p:nvPr/>
        </p:nvSpPr>
        <p:spPr>
          <a:xfrm rot="1297881">
            <a:off x="15375555" y="7495217"/>
            <a:ext cx="1434269" cy="2619669"/>
          </a:xfrm>
          <a:custGeom>
            <a:avLst/>
            <a:gdLst/>
            <a:ahLst/>
            <a:cxnLst/>
            <a:rect l="l" t="t" r="r" b="b"/>
            <a:pathLst>
              <a:path w="1434269" h="2619669">
                <a:moveTo>
                  <a:pt x="0" y="0"/>
                </a:moveTo>
                <a:lnTo>
                  <a:pt x="1434269" y="0"/>
                </a:lnTo>
                <a:lnTo>
                  <a:pt x="1434269" y="2619669"/>
                </a:lnTo>
                <a:lnTo>
                  <a:pt x="0" y="261966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028700" y="1292695"/>
            <a:ext cx="5584355" cy="60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4000" spc="400">
                <a:solidFill>
                  <a:srgbClr val="303030"/>
                </a:solidFill>
                <a:latin typeface="Montserrat Semi-Bold"/>
              </a:rPr>
              <a:t>TELEGRAM BOT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050216" y="4339666"/>
            <a:ext cx="14187568" cy="2286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60"/>
              </a:lnSpc>
            </a:pPr>
            <a:r>
              <a:rPr lang="en-US" sz="3800">
                <a:solidFill>
                  <a:srgbClr val="BF2D00"/>
                </a:solidFill>
                <a:latin typeface="Montserrat Semi-Bold Bold"/>
              </a:rPr>
              <a:t>Телеграм-бот «FortuneFood»</a:t>
            </a:r>
            <a:r>
              <a:rPr lang="en-US" sz="3800">
                <a:solidFill>
                  <a:srgbClr val="303030"/>
                </a:solidFill>
                <a:latin typeface="Montserrat Semi-Bold Bold"/>
              </a:rPr>
              <a:t> </a:t>
            </a:r>
            <a:r>
              <a:rPr lang="en-US" sz="3800">
                <a:solidFill>
                  <a:srgbClr val="303030"/>
                </a:solidFill>
                <a:latin typeface="Montserrat Semi-Bold"/>
              </a:rPr>
              <a:t>– удобное и эффективное решение для пользователей, которое позволит легко и быстро подобрать рецепт для выбранного приема пищи.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144272" y="1519920"/>
            <a:ext cx="1948417" cy="155149"/>
            <a:chOff x="0" y="0"/>
            <a:chExt cx="1913890" cy="152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13890" cy="152400"/>
            </a:xfrm>
            <a:custGeom>
              <a:avLst/>
              <a:gdLst/>
              <a:ahLst/>
              <a:cxnLst/>
              <a:rect l="l" t="t" r="r" b="b"/>
              <a:pathLst>
                <a:path w="1913890" h="152400">
                  <a:moveTo>
                    <a:pt x="0" y="0"/>
                  </a:moveTo>
                  <a:lnTo>
                    <a:pt x="1913890" y="0"/>
                  </a:lnTo>
                  <a:lnTo>
                    <a:pt x="1913890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BF2D00"/>
            </a:solidFill>
          </p:spPr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3908034" y="7324428"/>
            <a:ext cx="2725567" cy="2962572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028700" y="1215120"/>
            <a:ext cx="9175349" cy="60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4000" spc="400">
                <a:solidFill>
                  <a:srgbClr val="303030"/>
                </a:solidFill>
                <a:latin typeface="Montserrat Semi-Bold"/>
              </a:rPr>
              <a:t>АКТУАЛЬНОСТЬ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4000500"/>
            <a:ext cx="15452564" cy="29224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60"/>
              </a:lnSpc>
            </a:pPr>
            <a:r>
              <a:rPr lang="en-US" sz="3800" dirty="0" err="1">
                <a:solidFill>
                  <a:srgbClr val="BF2D00"/>
                </a:solidFill>
                <a:latin typeface="Montserrat Semi-Bold Bold"/>
              </a:rPr>
              <a:t>Телеграм-бот</a:t>
            </a:r>
            <a:r>
              <a:rPr lang="en-US" sz="3800" dirty="0">
                <a:solidFill>
                  <a:srgbClr val="BF2D00"/>
                </a:solidFill>
                <a:latin typeface="Montserrat Semi-Bold Bold"/>
              </a:rPr>
              <a:t> «</a:t>
            </a:r>
            <a:r>
              <a:rPr lang="en-US" sz="3800" dirty="0" err="1">
                <a:solidFill>
                  <a:srgbClr val="BF2D00"/>
                </a:solidFill>
                <a:latin typeface="Montserrat Semi-Bold Bold"/>
              </a:rPr>
              <a:t>Fortune﻿Food</a:t>
            </a:r>
            <a:r>
              <a:rPr lang="en-US" sz="3800" dirty="0">
                <a:solidFill>
                  <a:srgbClr val="BF2D00"/>
                </a:solidFill>
                <a:latin typeface="Montserrat Semi-Bold Bold"/>
              </a:rPr>
              <a:t>»</a:t>
            </a:r>
            <a:r>
              <a:rPr lang="en-US" sz="3800" dirty="0">
                <a:solidFill>
                  <a:srgbClr val="303030"/>
                </a:solidFill>
                <a:latin typeface="Montserrat Semi-Bold"/>
              </a:rPr>
              <a:t> </a:t>
            </a:r>
            <a:r>
              <a:rPr lang="en-US" sz="3800" dirty="0" err="1">
                <a:solidFill>
                  <a:srgbClr val="303030"/>
                </a:solidFill>
                <a:latin typeface="Montserrat Semi-Bold"/>
              </a:rPr>
              <a:t>является</a:t>
            </a:r>
            <a:r>
              <a:rPr lang="en-US" sz="3800" dirty="0">
                <a:solidFill>
                  <a:srgbClr val="303030"/>
                </a:solidFill>
                <a:latin typeface="Montserrat Semi-Bold"/>
              </a:rPr>
              <a:t> </a:t>
            </a:r>
            <a:r>
              <a:rPr lang="en-US" sz="3800" dirty="0" err="1">
                <a:solidFill>
                  <a:srgbClr val="303030"/>
                </a:solidFill>
                <a:latin typeface="Montserrat Semi-Bold"/>
              </a:rPr>
              <a:t>актуальным</a:t>
            </a:r>
            <a:r>
              <a:rPr lang="en-US" sz="3800" dirty="0">
                <a:solidFill>
                  <a:srgbClr val="303030"/>
                </a:solidFill>
                <a:latin typeface="Montserrat Semi-Bold"/>
              </a:rPr>
              <a:t> и </a:t>
            </a:r>
            <a:r>
              <a:rPr lang="en-US" sz="3800" dirty="0" err="1">
                <a:solidFill>
                  <a:srgbClr val="303030"/>
                </a:solidFill>
                <a:latin typeface="Montserrat Semi-Bold"/>
              </a:rPr>
              <a:t>полезным</a:t>
            </a:r>
            <a:r>
              <a:rPr lang="en-US" sz="3800" dirty="0">
                <a:solidFill>
                  <a:srgbClr val="303030"/>
                </a:solidFill>
                <a:latin typeface="Montserrat Semi-Bold"/>
              </a:rPr>
              <a:t> </a:t>
            </a:r>
            <a:r>
              <a:rPr lang="en-US" sz="3800" dirty="0" err="1">
                <a:solidFill>
                  <a:srgbClr val="303030"/>
                </a:solidFill>
                <a:latin typeface="Montserrat Semi-Bold"/>
              </a:rPr>
              <a:t>инструментом</a:t>
            </a:r>
            <a:r>
              <a:rPr lang="en-US" sz="3800" dirty="0">
                <a:solidFill>
                  <a:srgbClr val="303030"/>
                </a:solidFill>
                <a:latin typeface="Montserrat Semi-Bold"/>
              </a:rPr>
              <a:t> в </a:t>
            </a:r>
            <a:r>
              <a:rPr lang="en-US" sz="3800" dirty="0" err="1">
                <a:solidFill>
                  <a:srgbClr val="303030"/>
                </a:solidFill>
                <a:latin typeface="Montserrat Semi-Bold"/>
              </a:rPr>
              <a:t>наше</a:t>
            </a:r>
            <a:r>
              <a:rPr lang="en-US" sz="3800" dirty="0">
                <a:solidFill>
                  <a:srgbClr val="303030"/>
                </a:solidFill>
                <a:latin typeface="Montserrat Semi-Bold"/>
              </a:rPr>
              <a:t> </a:t>
            </a:r>
            <a:r>
              <a:rPr lang="en-US" sz="3800" dirty="0" err="1">
                <a:solidFill>
                  <a:srgbClr val="303030"/>
                </a:solidFill>
                <a:latin typeface="Montserrat Semi-Bold"/>
              </a:rPr>
              <a:t>время</a:t>
            </a:r>
            <a:r>
              <a:rPr lang="en-US" sz="3800" dirty="0">
                <a:solidFill>
                  <a:srgbClr val="303030"/>
                </a:solidFill>
                <a:latin typeface="Montserrat Semi-Bold"/>
              </a:rPr>
              <a:t>. </a:t>
            </a:r>
            <a:r>
              <a:rPr lang="en-US" sz="3800" dirty="0" err="1">
                <a:solidFill>
                  <a:srgbClr val="303030"/>
                </a:solidFill>
                <a:latin typeface="Montserrat Semi-Bold"/>
              </a:rPr>
              <a:t>Он</a:t>
            </a:r>
            <a:r>
              <a:rPr lang="en-US" sz="3800" dirty="0">
                <a:solidFill>
                  <a:srgbClr val="303030"/>
                </a:solidFill>
                <a:latin typeface="Montserrat Semi-Bold"/>
              </a:rPr>
              <a:t> </a:t>
            </a:r>
            <a:r>
              <a:rPr lang="en-US" sz="3800" dirty="0" err="1">
                <a:solidFill>
                  <a:srgbClr val="303030"/>
                </a:solidFill>
                <a:latin typeface="Montserrat Semi-Bold"/>
              </a:rPr>
              <a:t>поможет</a:t>
            </a:r>
            <a:r>
              <a:rPr lang="en-US" sz="3800" dirty="0">
                <a:solidFill>
                  <a:srgbClr val="303030"/>
                </a:solidFill>
                <a:latin typeface="Montserrat Semi-Bold"/>
              </a:rPr>
              <a:t> </a:t>
            </a:r>
            <a:r>
              <a:rPr lang="en-US" sz="3800" dirty="0" err="1">
                <a:solidFill>
                  <a:srgbClr val="303030"/>
                </a:solidFill>
                <a:latin typeface="Montserrat Semi-Bold"/>
              </a:rPr>
              <a:t>людям</a:t>
            </a:r>
            <a:r>
              <a:rPr lang="en-US" sz="3800" dirty="0">
                <a:solidFill>
                  <a:srgbClr val="303030"/>
                </a:solidFill>
                <a:latin typeface="Montserrat Semi-Bold"/>
              </a:rPr>
              <a:t> с </a:t>
            </a:r>
            <a:r>
              <a:rPr lang="en-US" sz="3800" dirty="0" err="1">
                <a:solidFill>
                  <a:srgbClr val="303030"/>
                </a:solidFill>
                <a:latin typeface="Montserrat Semi-Bold"/>
              </a:rPr>
              <a:t>выбором</a:t>
            </a:r>
            <a:r>
              <a:rPr lang="en-US" sz="3800" dirty="0">
                <a:solidFill>
                  <a:srgbClr val="303030"/>
                </a:solidFill>
                <a:latin typeface="Montserrat Semi-Bold"/>
              </a:rPr>
              <a:t>, </a:t>
            </a:r>
            <a:r>
              <a:rPr lang="en-US" sz="3800" dirty="0" err="1">
                <a:solidFill>
                  <a:srgbClr val="303030"/>
                </a:solidFill>
                <a:latin typeface="Montserrat Semi-Bold"/>
              </a:rPr>
              <a:t>разнообразием</a:t>
            </a:r>
            <a:r>
              <a:rPr lang="en-US" sz="3800" dirty="0">
                <a:solidFill>
                  <a:srgbClr val="303030"/>
                </a:solidFill>
                <a:latin typeface="Montserrat Semi-Bold"/>
              </a:rPr>
              <a:t> и </a:t>
            </a:r>
            <a:r>
              <a:rPr lang="en-US" sz="3800" dirty="0" err="1">
                <a:solidFill>
                  <a:srgbClr val="303030"/>
                </a:solidFill>
                <a:latin typeface="Montserrat Semi-Bold"/>
              </a:rPr>
              <a:t>вдохновением</a:t>
            </a:r>
            <a:r>
              <a:rPr lang="en-US" sz="3800" dirty="0">
                <a:solidFill>
                  <a:srgbClr val="303030"/>
                </a:solidFill>
                <a:latin typeface="Montserrat Semi-Bold"/>
              </a:rPr>
              <a:t> в </a:t>
            </a:r>
            <a:r>
              <a:rPr lang="ru-RU" sz="3800" dirty="0" smtClean="0">
                <a:solidFill>
                  <a:srgbClr val="303030"/>
                </a:solidFill>
                <a:latin typeface="Montserrat Semi-Bold"/>
              </a:rPr>
              <a:t>меню</a:t>
            </a:r>
            <a:r>
              <a:rPr lang="en-US" sz="3800" dirty="0" smtClean="0">
                <a:solidFill>
                  <a:srgbClr val="303030"/>
                </a:solidFill>
                <a:latin typeface="Montserrat Semi-Bold"/>
              </a:rPr>
              <a:t>, </a:t>
            </a:r>
            <a:r>
              <a:rPr lang="en-US" sz="3800" dirty="0">
                <a:solidFill>
                  <a:srgbClr val="303030"/>
                </a:solidFill>
                <a:latin typeface="Montserrat Semi-Bold"/>
              </a:rPr>
              <a:t>а </a:t>
            </a:r>
            <a:r>
              <a:rPr lang="en-US" sz="3800" dirty="0" err="1">
                <a:solidFill>
                  <a:srgbClr val="303030"/>
                </a:solidFill>
                <a:latin typeface="Montserrat Semi-Bold"/>
              </a:rPr>
              <a:t>также</a:t>
            </a:r>
            <a:r>
              <a:rPr lang="en-US" sz="3800" dirty="0">
                <a:solidFill>
                  <a:srgbClr val="303030"/>
                </a:solidFill>
                <a:latin typeface="Montserrat Semi-Bold"/>
              </a:rPr>
              <a:t> </a:t>
            </a:r>
            <a:r>
              <a:rPr lang="en-US" sz="3800" dirty="0" err="1">
                <a:solidFill>
                  <a:srgbClr val="303030"/>
                </a:solidFill>
                <a:latin typeface="Montserrat Semi-Bold"/>
              </a:rPr>
              <a:t>будет</a:t>
            </a:r>
            <a:r>
              <a:rPr lang="en-US" sz="3800" dirty="0">
                <a:solidFill>
                  <a:srgbClr val="303030"/>
                </a:solidFill>
                <a:latin typeface="Montserrat Semi-Bold"/>
              </a:rPr>
              <a:t> </a:t>
            </a:r>
            <a:r>
              <a:rPr lang="en-US" sz="3800" dirty="0" err="1">
                <a:solidFill>
                  <a:srgbClr val="303030"/>
                </a:solidFill>
                <a:latin typeface="Montserrat Semi-Bold"/>
              </a:rPr>
              <a:t>способствовать</a:t>
            </a:r>
            <a:r>
              <a:rPr lang="en-US" sz="3800" dirty="0">
                <a:solidFill>
                  <a:srgbClr val="303030"/>
                </a:solidFill>
                <a:latin typeface="Montserrat Semi-Bold"/>
              </a:rPr>
              <a:t> </a:t>
            </a:r>
            <a:r>
              <a:rPr lang="en-US" sz="3800" dirty="0" err="1">
                <a:solidFill>
                  <a:srgbClr val="303030"/>
                </a:solidFill>
                <a:latin typeface="Montserrat Semi-Bold"/>
              </a:rPr>
              <a:t>изучению</a:t>
            </a:r>
            <a:r>
              <a:rPr lang="en-US" sz="3800" dirty="0">
                <a:solidFill>
                  <a:srgbClr val="303030"/>
                </a:solidFill>
                <a:latin typeface="Montserrat Semi-Bold"/>
              </a:rPr>
              <a:t> </a:t>
            </a:r>
            <a:r>
              <a:rPr lang="en-US" sz="3800" dirty="0" err="1">
                <a:solidFill>
                  <a:srgbClr val="303030"/>
                </a:solidFill>
                <a:latin typeface="Montserrat Semi-Bold"/>
              </a:rPr>
              <a:t>кулинарных</a:t>
            </a:r>
            <a:r>
              <a:rPr lang="en-US" sz="3800" dirty="0">
                <a:solidFill>
                  <a:srgbClr val="303030"/>
                </a:solidFill>
                <a:latin typeface="Montserrat Semi-Bold"/>
              </a:rPr>
              <a:t> </a:t>
            </a:r>
            <a:r>
              <a:rPr lang="en-US" sz="3800" dirty="0" err="1">
                <a:solidFill>
                  <a:srgbClr val="303030"/>
                </a:solidFill>
                <a:latin typeface="Montserrat Semi-Bold"/>
              </a:rPr>
              <a:t>традиций</a:t>
            </a:r>
            <a:r>
              <a:rPr lang="en-US" sz="3800" dirty="0">
                <a:solidFill>
                  <a:srgbClr val="303030"/>
                </a:solidFill>
                <a:latin typeface="Montserrat Semi-Bold"/>
              </a:rPr>
              <a:t> и </a:t>
            </a:r>
            <a:r>
              <a:rPr lang="en-US" sz="3800" dirty="0" err="1">
                <a:solidFill>
                  <a:srgbClr val="303030"/>
                </a:solidFill>
                <a:latin typeface="Montserrat Semi-Bold"/>
              </a:rPr>
              <a:t>расширению</a:t>
            </a:r>
            <a:r>
              <a:rPr lang="en-US" sz="3800" dirty="0">
                <a:solidFill>
                  <a:srgbClr val="303030"/>
                </a:solidFill>
                <a:latin typeface="Montserrat Semi-Bold"/>
              </a:rPr>
              <a:t> </a:t>
            </a:r>
            <a:r>
              <a:rPr lang="en-US" sz="3800" dirty="0" err="1" smtClean="0">
                <a:solidFill>
                  <a:srgbClr val="303030"/>
                </a:solidFill>
                <a:latin typeface="Montserrat Semi-Bold"/>
              </a:rPr>
              <a:t>опыта</a:t>
            </a:r>
            <a:r>
              <a:rPr lang="ru-RU" sz="3800" dirty="0" smtClean="0">
                <a:solidFill>
                  <a:srgbClr val="303030"/>
                </a:solidFill>
                <a:latin typeface="Montserrat Semi-Bold"/>
              </a:rPr>
              <a:t> в готовке</a:t>
            </a:r>
            <a:r>
              <a:rPr lang="en-US" sz="3800" dirty="0" smtClean="0">
                <a:solidFill>
                  <a:srgbClr val="303030"/>
                </a:solidFill>
                <a:latin typeface="Montserrat Semi-Bold"/>
              </a:rPr>
              <a:t>.</a:t>
            </a:r>
            <a:endParaRPr lang="en-US" sz="3800" dirty="0">
              <a:solidFill>
                <a:srgbClr val="303030"/>
              </a:solidFill>
              <a:latin typeface="Montserrat Semi-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144272" y="1519920"/>
            <a:ext cx="1948417" cy="155149"/>
            <a:chOff x="0" y="0"/>
            <a:chExt cx="1913890" cy="152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13890" cy="152400"/>
            </a:xfrm>
            <a:custGeom>
              <a:avLst/>
              <a:gdLst/>
              <a:ahLst/>
              <a:cxnLst/>
              <a:rect l="l" t="t" r="r" b="b"/>
              <a:pathLst>
                <a:path w="1913890" h="152400">
                  <a:moveTo>
                    <a:pt x="0" y="0"/>
                  </a:moveTo>
                  <a:lnTo>
                    <a:pt x="1913890" y="0"/>
                  </a:lnTo>
                  <a:lnTo>
                    <a:pt x="1913890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BF2D00"/>
            </a:solidFill>
          </p:spPr>
        </p:sp>
      </p:grpSp>
      <p:sp>
        <p:nvSpPr>
          <p:cNvPr id="5" name="Freeform 5"/>
          <p:cNvSpPr/>
          <p:nvPr/>
        </p:nvSpPr>
        <p:spPr>
          <a:xfrm>
            <a:off x="13666561" y="7478195"/>
            <a:ext cx="2903840" cy="2808805"/>
          </a:xfrm>
          <a:custGeom>
            <a:avLst/>
            <a:gdLst/>
            <a:ahLst/>
            <a:cxnLst/>
            <a:rect l="l" t="t" r="r" b="b"/>
            <a:pathLst>
              <a:path w="2903840" h="2808805">
                <a:moveTo>
                  <a:pt x="0" y="0"/>
                </a:moveTo>
                <a:lnTo>
                  <a:pt x="2903840" y="0"/>
                </a:lnTo>
                <a:lnTo>
                  <a:pt x="2903840" y="2808805"/>
                </a:lnTo>
                <a:lnTo>
                  <a:pt x="0" y="28088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447509" y="1215120"/>
            <a:ext cx="9175349" cy="60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4000" spc="400">
                <a:solidFill>
                  <a:srgbClr val="BF2D00"/>
                </a:solidFill>
                <a:latin typeface="Montserrat Semi-Bold"/>
              </a:rPr>
              <a:t>ЦЕЛЬ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447509" y="4333210"/>
            <a:ext cx="15316491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799"/>
              </a:lnSpc>
            </a:pPr>
            <a:r>
              <a:rPr lang="en-US" sz="3999" dirty="0" err="1">
                <a:solidFill>
                  <a:srgbClr val="303030"/>
                </a:solidFill>
                <a:latin typeface="Montserrat Semi-Bold"/>
              </a:rPr>
              <a:t>Сократить</a:t>
            </a:r>
            <a:r>
              <a:rPr lang="en-US" sz="3999" dirty="0">
                <a:solidFill>
                  <a:srgbClr val="303030"/>
                </a:solidFill>
                <a:latin typeface="Montserrat Semi-Bold"/>
              </a:rPr>
              <a:t> </a:t>
            </a:r>
            <a:r>
              <a:rPr lang="ru-RU" sz="3999" dirty="0" smtClean="0">
                <a:solidFill>
                  <a:srgbClr val="303030"/>
                </a:solidFill>
                <a:latin typeface="Montserrat Semi-Bold"/>
              </a:rPr>
              <a:t>время</a:t>
            </a:r>
            <a:r>
              <a:rPr lang="en-US" sz="3999" dirty="0" smtClean="0">
                <a:solidFill>
                  <a:srgbClr val="303030"/>
                </a:solidFill>
                <a:latin typeface="Montserrat Semi-Bold"/>
              </a:rPr>
              <a:t> </a:t>
            </a:r>
            <a:r>
              <a:rPr lang="en-US" sz="3999" dirty="0" err="1" smtClean="0">
                <a:solidFill>
                  <a:srgbClr val="303030"/>
                </a:solidFill>
                <a:latin typeface="Montserrat Semi-Bold"/>
              </a:rPr>
              <a:t>выбора</a:t>
            </a:r>
            <a:r>
              <a:rPr lang="ru-RU" sz="3999" dirty="0" smtClean="0">
                <a:solidFill>
                  <a:srgbClr val="303030"/>
                </a:solidFill>
                <a:latin typeface="Montserrat Semi-Bold"/>
              </a:rPr>
              <a:t> блюд</a:t>
            </a:r>
            <a:r>
              <a:rPr lang="en-US" sz="3999" dirty="0" smtClean="0">
                <a:solidFill>
                  <a:srgbClr val="303030"/>
                </a:solidFill>
                <a:latin typeface="Montserrat Semi-Bold"/>
              </a:rPr>
              <a:t> </a:t>
            </a:r>
            <a:r>
              <a:rPr lang="en-US" sz="3999" dirty="0">
                <a:solidFill>
                  <a:srgbClr val="303030"/>
                </a:solidFill>
                <a:latin typeface="Montserrat Semi-Bold"/>
              </a:rPr>
              <a:t>и </a:t>
            </a:r>
            <a:r>
              <a:rPr lang="en-US" sz="3999" dirty="0" err="1">
                <a:solidFill>
                  <a:srgbClr val="303030"/>
                </a:solidFill>
                <a:latin typeface="Montserrat Semi-Bold"/>
              </a:rPr>
              <a:t>разнообразить</a:t>
            </a:r>
            <a:r>
              <a:rPr lang="en-US" sz="3999" dirty="0">
                <a:solidFill>
                  <a:srgbClr val="303030"/>
                </a:solidFill>
                <a:latin typeface="Montserrat Semi-Bold"/>
              </a:rPr>
              <a:t> </a:t>
            </a:r>
            <a:r>
              <a:rPr lang="en-US" sz="3999" dirty="0" err="1">
                <a:solidFill>
                  <a:srgbClr val="303030"/>
                </a:solidFill>
                <a:latin typeface="Montserrat Semi-Bold"/>
              </a:rPr>
              <a:t>меню</a:t>
            </a:r>
            <a:r>
              <a:rPr lang="en-US" sz="3999" dirty="0">
                <a:solidFill>
                  <a:srgbClr val="303030"/>
                </a:solidFill>
                <a:latin typeface="Montserrat Semi-Bold"/>
              </a:rPr>
              <a:t> с </a:t>
            </a:r>
            <a:r>
              <a:rPr lang="en-US" sz="3999" dirty="0" err="1">
                <a:solidFill>
                  <a:srgbClr val="303030"/>
                </a:solidFill>
                <a:latin typeface="Montserrat Semi-Bold"/>
              </a:rPr>
              <a:t>использованием</a:t>
            </a:r>
            <a:r>
              <a:rPr lang="en-US" sz="3999" dirty="0">
                <a:solidFill>
                  <a:srgbClr val="303030"/>
                </a:solidFill>
                <a:latin typeface="Montserrat Semi-Bold"/>
              </a:rPr>
              <a:t> </a:t>
            </a:r>
            <a:r>
              <a:rPr lang="en-US" sz="3999" dirty="0" err="1">
                <a:solidFill>
                  <a:srgbClr val="303030"/>
                </a:solidFill>
                <a:latin typeface="Montserrat Semi-Bold"/>
              </a:rPr>
              <a:t>платформы</a:t>
            </a:r>
            <a:r>
              <a:rPr lang="en-US" sz="3999" dirty="0">
                <a:solidFill>
                  <a:srgbClr val="303030"/>
                </a:solidFill>
                <a:latin typeface="Montserrat Semi-Bold"/>
              </a:rPr>
              <a:t> Telegram.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372921" y="2129261"/>
            <a:ext cx="8323494" cy="447675"/>
            <a:chOff x="0" y="0"/>
            <a:chExt cx="11097992" cy="596900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186588"/>
              <a:ext cx="1533663" cy="122123"/>
              <a:chOff x="0" y="0"/>
              <a:chExt cx="1913890" cy="1524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1913890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5240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52400"/>
                    </a:lnTo>
                    <a:lnTo>
                      <a:pt x="0" y="152400"/>
                    </a:lnTo>
                    <a:close/>
                  </a:path>
                </a:pathLst>
              </a:custGeom>
              <a:solidFill>
                <a:srgbClr val="BF2D00"/>
              </a:solidFill>
            </p:spPr>
          </p:sp>
        </p:grpSp>
        <p:sp>
          <p:nvSpPr>
            <p:cNvPr id="5" name="TextBox 5"/>
            <p:cNvSpPr txBox="1"/>
            <p:nvPr/>
          </p:nvSpPr>
          <p:spPr>
            <a:xfrm>
              <a:off x="2084112" y="9525"/>
              <a:ext cx="9013880" cy="5873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599"/>
                </a:lnSpc>
                <a:spcBef>
                  <a:spcPct val="0"/>
                </a:spcBef>
              </a:pPr>
              <a:r>
                <a:rPr lang="en-US" sz="2999">
                  <a:solidFill>
                    <a:srgbClr val="FFFFFF"/>
                  </a:solidFill>
                  <a:latin typeface="Montserrat Semi-Bold Bold"/>
                </a:rPr>
                <a:t>Новые идеи для приготовления</a:t>
              </a: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028700" y="4595876"/>
            <a:ext cx="5025666" cy="1238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40"/>
              </a:lnSpc>
            </a:pPr>
            <a:r>
              <a:rPr lang="en-US" sz="4200">
                <a:solidFill>
                  <a:srgbClr val="E6E6E6"/>
                </a:solidFill>
                <a:latin typeface="Montserrat Semi-Bold"/>
              </a:rPr>
              <a:t>Проблемы и решение</a:t>
            </a:r>
          </a:p>
        </p:txBody>
      </p:sp>
      <p:sp>
        <p:nvSpPr>
          <p:cNvPr id="7" name="AutoShape 7"/>
          <p:cNvSpPr/>
          <p:nvPr/>
        </p:nvSpPr>
        <p:spPr>
          <a:xfrm>
            <a:off x="6697406" y="-96446"/>
            <a:ext cx="9525" cy="10623253"/>
          </a:xfrm>
          <a:prstGeom prst="rect">
            <a:avLst/>
          </a:prstGeom>
          <a:solidFill>
            <a:srgbClr val="FFFFFF">
              <a:alpha val="29804"/>
            </a:srgbClr>
          </a:solidFill>
        </p:spPr>
      </p:sp>
      <p:grpSp>
        <p:nvGrpSpPr>
          <p:cNvPr id="8" name="Group 8"/>
          <p:cNvGrpSpPr/>
          <p:nvPr/>
        </p:nvGrpSpPr>
        <p:grpSpPr>
          <a:xfrm>
            <a:off x="7372921" y="3748511"/>
            <a:ext cx="9886379" cy="914400"/>
            <a:chOff x="0" y="0"/>
            <a:chExt cx="13181839" cy="1219200"/>
          </a:xfrm>
        </p:grpSpPr>
        <p:grpSp>
          <p:nvGrpSpPr>
            <p:cNvPr id="9" name="Group 9"/>
            <p:cNvGrpSpPr/>
            <p:nvPr/>
          </p:nvGrpSpPr>
          <p:grpSpPr>
            <a:xfrm>
              <a:off x="0" y="373177"/>
              <a:ext cx="1533663" cy="122123"/>
              <a:chOff x="0" y="0"/>
              <a:chExt cx="1913890" cy="1524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1913890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5240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52400"/>
                    </a:lnTo>
                    <a:lnTo>
                      <a:pt x="0" y="152400"/>
                    </a:lnTo>
                    <a:close/>
                  </a:path>
                </a:pathLst>
              </a:custGeom>
              <a:solidFill>
                <a:srgbClr val="BF2D00"/>
              </a:solidFill>
            </p:spPr>
          </p:sp>
        </p:grpSp>
        <p:sp>
          <p:nvSpPr>
            <p:cNvPr id="11" name="TextBox 11"/>
            <p:cNvSpPr txBox="1"/>
            <p:nvPr/>
          </p:nvSpPr>
          <p:spPr>
            <a:xfrm>
              <a:off x="2084112" y="0"/>
              <a:ext cx="11097727" cy="12192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FFFFFF"/>
                  </a:solidFill>
                  <a:latin typeface="Montserrat Semi-Bold Bold"/>
                </a:rPr>
                <a:t>Обучение и экспериментирование с кулинарными техниками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7372921" y="5834486"/>
            <a:ext cx="9886379" cy="914400"/>
            <a:chOff x="0" y="0"/>
            <a:chExt cx="13181839" cy="1219200"/>
          </a:xfrm>
        </p:grpSpPr>
        <p:grpSp>
          <p:nvGrpSpPr>
            <p:cNvPr id="13" name="Group 13"/>
            <p:cNvGrpSpPr/>
            <p:nvPr/>
          </p:nvGrpSpPr>
          <p:grpSpPr>
            <a:xfrm>
              <a:off x="0" y="186588"/>
              <a:ext cx="1533663" cy="122123"/>
              <a:chOff x="0" y="0"/>
              <a:chExt cx="1913890" cy="1524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1913890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5240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52400"/>
                    </a:lnTo>
                    <a:lnTo>
                      <a:pt x="0" y="152400"/>
                    </a:lnTo>
                    <a:close/>
                  </a:path>
                </a:pathLst>
              </a:custGeom>
              <a:solidFill>
                <a:srgbClr val="BF2D00"/>
              </a:solidFill>
            </p:spPr>
          </p:sp>
        </p:grpSp>
        <p:sp>
          <p:nvSpPr>
            <p:cNvPr id="15" name="TextBox 15"/>
            <p:cNvSpPr txBox="1"/>
            <p:nvPr/>
          </p:nvSpPr>
          <p:spPr>
            <a:xfrm>
              <a:off x="2084112" y="0"/>
              <a:ext cx="11097727" cy="12192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FFFFFF"/>
                  </a:solidFill>
                  <a:latin typeface="Montserrat Semi-Bold Bold"/>
                </a:rPr>
                <a:t>Сокращение времени на планирование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7372921" y="7920461"/>
            <a:ext cx="9886379" cy="457200"/>
            <a:chOff x="0" y="0"/>
            <a:chExt cx="13181839" cy="609600"/>
          </a:xfrm>
        </p:grpSpPr>
        <p:grpSp>
          <p:nvGrpSpPr>
            <p:cNvPr id="17" name="Group 17"/>
            <p:cNvGrpSpPr/>
            <p:nvPr/>
          </p:nvGrpSpPr>
          <p:grpSpPr>
            <a:xfrm>
              <a:off x="0" y="373177"/>
              <a:ext cx="1533663" cy="122123"/>
              <a:chOff x="0" y="0"/>
              <a:chExt cx="1913890" cy="1524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1913890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5240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52400"/>
                    </a:lnTo>
                    <a:lnTo>
                      <a:pt x="0" y="152400"/>
                    </a:lnTo>
                    <a:close/>
                  </a:path>
                </a:pathLst>
              </a:custGeom>
              <a:solidFill>
                <a:srgbClr val="BF2D00"/>
              </a:solidFill>
            </p:spPr>
          </p:sp>
        </p:grpSp>
        <p:sp>
          <p:nvSpPr>
            <p:cNvPr id="19" name="TextBox 19"/>
            <p:cNvSpPr txBox="1"/>
            <p:nvPr/>
          </p:nvSpPr>
          <p:spPr>
            <a:xfrm>
              <a:off x="2084112" y="0"/>
              <a:ext cx="11097727" cy="6096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FFFFFF"/>
                  </a:solidFill>
                  <a:latin typeface="Montserrat Semi-Bold Bold"/>
                </a:rPr>
                <a:t>Оптимизация списка покупок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541881" y="1801844"/>
            <a:ext cx="9717419" cy="571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59"/>
              </a:lnSpc>
              <a:spcBef>
                <a:spcPct val="0"/>
              </a:spcBef>
            </a:pPr>
            <a:r>
              <a:rPr lang="en-US" sz="3799">
                <a:solidFill>
                  <a:srgbClr val="BF2D00"/>
                </a:solidFill>
                <a:latin typeface="Montserrat Semi-Bold Bold"/>
              </a:rPr>
              <a:t>Формирование случайного меню: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4595876"/>
            <a:ext cx="5025666" cy="638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40"/>
              </a:lnSpc>
            </a:pPr>
            <a:r>
              <a:rPr lang="en-US" sz="4200">
                <a:solidFill>
                  <a:srgbClr val="E6E6E6"/>
                </a:solidFill>
                <a:latin typeface="Montserrat Semi-Bold"/>
              </a:rPr>
              <a:t>Функция бота</a:t>
            </a:r>
          </a:p>
        </p:txBody>
      </p:sp>
      <p:sp>
        <p:nvSpPr>
          <p:cNvPr id="4" name="AutoShape 4"/>
          <p:cNvSpPr/>
          <p:nvPr/>
        </p:nvSpPr>
        <p:spPr>
          <a:xfrm>
            <a:off x="6697406" y="-96446"/>
            <a:ext cx="9525" cy="10623253"/>
          </a:xfrm>
          <a:prstGeom prst="rect">
            <a:avLst/>
          </a:prstGeom>
          <a:solidFill>
            <a:srgbClr val="FFFFFF">
              <a:alpha val="29804"/>
            </a:srgbClr>
          </a:solidFill>
        </p:spPr>
      </p:sp>
      <p:grpSp>
        <p:nvGrpSpPr>
          <p:cNvPr id="5" name="Group 5"/>
          <p:cNvGrpSpPr/>
          <p:nvPr/>
        </p:nvGrpSpPr>
        <p:grpSpPr>
          <a:xfrm>
            <a:off x="7372921" y="3336780"/>
            <a:ext cx="9886379" cy="1790700"/>
            <a:chOff x="0" y="0"/>
            <a:chExt cx="13181839" cy="2387600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373177"/>
              <a:ext cx="1533663" cy="122123"/>
              <a:chOff x="0" y="0"/>
              <a:chExt cx="1913890" cy="1524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1913890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5240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52400"/>
                    </a:lnTo>
                    <a:lnTo>
                      <a:pt x="0" y="152400"/>
                    </a:lnTo>
                    <a:close/>
                  </a:path>
                </a:pathLst>
              </a:custGeom>
              <a:solidFill>
                <a:srgbClr val="BF2D00"/>
              </a:solidFill>
            </p:spPr>
          </p:sp>
        </p:grpSp>
        <p:sp>
          <p:nvSpPr>
            <p:cNvPr id="8" name="TextBox 8"/>
            <p:cNvSpPr txBox="1"/>
            <p:nvPr/>
          </p:nvSpPr>
          <p:spPr>
            <a:xfrm>
              <a:off x="2084112" y="9525"/>
              <a:ext cx="11097727" cy="23780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599"/>
                </a:lnSpc>
                <a:spcBef>
                  <a:spcPct val="0"/>
                </a:spcBef>
              </a:pPr>
              <a:r>
                <a:rPr lang="en-US" sz="2999">
                  <a:solidFill>
                    <a:srgbClr val="FFFFFF"/>
                  </a:solidFill>
                  <a:latin typeface="Montserrat Semi-Bold"/>
                </a:rPr>
                <a:t>Бот предлагает пользователю возможность автоматической генерации блюд на основе заданных параметров.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7372921" y="6090917"/>
            <a:ext cx="9886379" cy="1828800"/>
            <a:chOff x="0" y="0"/>
            <a:chExt cx="13181839" cy="2438400"/>
          </a:xfrm>
        </p:grpSpPr>
        <p:grpSp>
          <p:nvGrpSpPr>
            <p:cNvPr id="10" name="Group 10"/>
            <p:cNvGrpSpPr/>
            <p:nvPr/>
          </p:nvGrpSpPr>
          <p:grpSpPr>
            <a:xfrm>
              <a:off x="0" y="186588"/>
              <a:ext cx="1533663" cy="122123"/>
              <a:chOff x="0" y="0"/>
              <a:chExt cx="1913890" cy="1524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1913890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5240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52400"/>
                    </a:lnTo>
                    <a:lnTo>
                      <a:pt x="0" y="152400"/>
                    </a:lnTo>
                    <a:close/>
                  </a:path>
                </a:pathLst>
              </a:custGeom>
              <a:solidFill>
                <a:srgbClr val="BF2D00"/>
              </a:solidFill>
            </p:spPr>
          </p:sp>
        </p:grpSp>
        <p:sp>
          <p:nvSpPr>
            <p:cNvPr id="12" name="TextBox 12"/>
            <p:cNvSpPr txBox="1"/>
            <p:nvPr/>
          </p:nvSpPr>
          <p:spPr>
            <a:xfrm>
              <a:off x="2084112" y="0"/>
              <a:ext cx="11097727" cy="24384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FFFFFF"/>
                  </a:solidFill>
                  <a:latin typeface="Montserrat Semi-Bold Bold"/>
                </a:rPr>
                <a:t>Пользователь может выбрать необходимые данные (завтрак, обед, ужин), и бот выдаст рецепт для выбранной категории.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131355" y="1427882"/>
            <a:ext cx="8113411" cy="1230949"/>
            <a:chOff x="0" y="0"/>
            <a:chExt cx="10817882" cy="1641265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1533663" cy="122123"/>
              <a:chOff x="0" y="0"/>
              <a:chExt cx="1913890" cy="1524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1913890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5240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52400"/>
                    </a:lnTo>
                    <a:lnTo>
                      <a:pt x="0" y="152400"/>
                    </a:lnTo>
                    <a:close/>
                  </a:path>
                </a:pathLst>
              </a:custGeom>
              <a:solidFill>
                <a:srgbClr val="BF2D00"/>
              </a:solidFill>
            </p:spPr>
          </p:sp>
        </p:grpSp>
        <p:sp>
          <p:nvSpPr>
            <p:cNvPr id="5" name="TextBox 5"/>
            <p:cNvSpPr txBox="1"/>
            <p:nvPr/>
          </p:nvSpPr>
          <p:spPr>
            <a:xfrm>
              <a:off x="0" y="422065"/>
              <a:ext cx="10817882" cy="12192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FFFFFF"/>
                  </a:solidFill>
                  <a:latin typeface="Montserrat Semi-Bold Bold"/>
                </a:rPr>
                <a:t>Python, Python-telegram-bot, Telegram Bot API</a:t>
              </a: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162242" y="4449868"/>
            <a:ext cx="5025666" cy="619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40"/>
              </a:lnSpc>
            </a:pPr>
            <a:r>
              <a:rPr lang="en-US" sz="4200">
                <a:solidFill>
                  <a:srgbClr val="E6E6E6"/>
                </a:solidFill>
                <a:latin typeface="Montserrat Semi-Bold"/>
              </a:rPr>
              <a:t>Стек технологий</a:t>
            </a:r>
          </a:p>
        </p:txBody>
      </p:sp>
      <p:sp>
        <p:nvSpPr>
          <p:cNvPr id="7" name="AutoShape 7"/>
          <p:cNvSpPr/>
          <p:nvPr/>
        </p:nvSpPr>
        <p:spPr>
          <a:xfrm>
            <a:off x="6697406" y="-96446"/>
            <a:ext cx="9525" cy="10623253"/>
          </a:xfrm>
          <a:prstGeom prst="rect">
            <a:avLst/>
          </a:prstGeom>
          <a:solidFill>
            <a:srgbClr val="FFFFFF">
              <a:alpha val="29804"/>
            </a:srgbClr>
          </a:solidFill>
        </p:spPr>
      </p:sp>
      <p:grpSp>
        <p:nvGrpSpPr>
          <p:cNvPr id="8" name="Group 8"/>
          <p:cNvGrpSpPr/>
          <p:nvPr/>
        </p:nvGrpSpPr>
        <p:grpSpPr>
          <a:xfrm>
            <a:off x="8131355" y="3889210"/>
            <a:ext cx="8323295" cy="773749"/>
            <a:chOff x="0" y="0"/>
            <a:chExt cx="11097727" cy="1031665"/>
          </a:xfrm>
        </p:grpSpPr>
        <p:grpSp>
          <p:nvGrpSpPr>
            <p:cNvPr id="9" name="Group 9"/>
            <p:cNvGrpSpPr/>
            <p:nvPr/>
          </p:nvGrpSpPr>
          <p:grpSpPr>
            <a:xfrm>
              <a:off x="0" y="0"/>
              <a:ext cx="1533663" cy="122123"/>
              <a:chOff x="0" y="0"/>
              <a:chExt cx="1913890" cy="1524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1913890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5240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52400"/>
                    </a:lnTo>
                    <a:lnTo>
                      <a:pt x="0" y="152400"/>
                    </a:lnTo>
                    <a:close/>
                  </a:path>
                </a:pathLst>
              </a:custGeom>
              <a:solidFill>
                <a:srgbClr val="BF2D00"/>
              </a:solidFill>
            </p:spPr>
          </p:sp>
        </p:grpSp>
        <p:sp>
          <p:nvSpPr>
            <p:cNvPr id="11" name="TextBox 11"/>
            <p:cNvSpPr txBox="1"/>
            <p:nvPr/>
          </p:nvSpPr>
          <p:spPr>
            <a:xfrm>
              <a:off x="0" y="422065"/>
              <a:ext cx="11097727" cy="6096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FFFFFF"/>
                  </a:solidFill>
                  <a:latin typeface="Montserrat Semi-Bold Bold"/>
                </a:rPr>
                <a:t>JavaScript, CSS, HTML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8131355" y="5891683"/>
            <a:ext cx="8323295" cy="773749"/>
            <a:chOff x="0" y="0"/>
            <a:chExt cx="11097727" cy="1031665"/>
          </a:xfrm>
        </p:grpSpPr>
        <p:grpSp>
          <p:nvGrpSpPr>
            <p:cNvPr id="13" name="Group 13"/>
            <p:cNvGrpSpPr/>
            <p:nvPr/>
          </p:nvGrpSpPr>
          <p:grpSpPr>
            <a:xfrm>
              <a:off x="0" y="0"/>
              <a:ext cx="1533663" cy="122123"/>
              <a:chOff x="0" y="0"/>
              <a:chExt cx="1913890" cy="1524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1913890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5240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52400"/>
                    </a:lnTo>
                    <a:lnTo>
                      <a:pt x="0" y="152400"/>
                    </a:lnTo>
                    <a:close/>
                  </a:path>
                </a:pathLst>
              </a:custGeom>
              <a:solidFill>
                <a:srgbClr val="BF2D00"/>
              </a:solidFill>
            </p:spPr>
          </p:sp>
        </p:grpSp>
        <p:sp>
          <p:nvSpPr>
            <p:cNvPr id="15" name="TextBox 15"/>
            <p:cNvSpPr txBox="1"/>
            <p:nvPr/>
          </p:nvSpPr>
          <p:spPr>
            <a:xfrm>
              <a:off x="0" y="422065"/>
              <a:ext cx="11097727" cy="6096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FFFFFF"/>
                  </a:solidFill>
                  <a:latin typeface="Montserrat Semi-Bold Bold"/>
                </a:rPr>
                <a:t>Express.js, Flask, React, Vue.js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8131355" y="7894157"/>
            <a:ext cx="8323295" cy="773749"/>
            <a:chOff x="0" y="0"/>
            <a:chExt cx="11097727" cy="1031665"/>
          </a:xfrm>
        </p:grpSpPr>
        <p:grpSp>
          <p:nvGrpSpPr>
            <p:cNvPr id="17" name="Group 17"/>
            <p:cNvGrpSpPr/>
            <p:nvPr/>
          </p:nvGrpSpPr>
          <p:grpSpPr>
            <a:xfrm>
              <a:off x="0" y="0"/>
              <a:ext cx="1533663" cy="122123"/>
              <a:chOff x="0" y="0"/>
              <a:chExt cx="1913890" cy="1524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1913890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5240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52400"/>
                    </a:lnTo>
                    <a:lnTo>
                      <a:pt x="0" y="152400"/>
                    </a:lnTo>
                    <a:close/>
                  </a:path>
                </a:pathLst>
              </a:custGeom>
              <a:solidFill>
                <a:srgbClr val="BF2D00"/>
              </a:solidFill>
            </p:spPr>
          </p:sp>
        </p:grpSp>
        <p:sp>
          <p:nvSpPr>
            <p:cNvPr id="19" name="TextBox 19"/>
            <p:cNvSpPr txBox="1"/>
            <p:nvPr/>
          </p:nvSpPr>
          <p:spPr>
            <a:xfrm>
              <a:off x="0" y="422065"/>
              <a:ext cx="11097727" cy="6096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FFFFFF"/>
                  </a:solidFill>
                  <a:latin typeface="Montserrat Semi-Bold Bold"/>
                </a:rPr>
                <a:t>MySQL, Numpy, Pandas, ML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9134475" y="-96446"/>
            <a:ext cx="9525" cy="10623253"/>
          </a:xfrm>
          <a:prstGeom prst="rect">
            <a:avLst/>
          </a:prstGeom>
          <a:solidFill>
            <a:srgbClr val="000000"/>
          </a:solidFill>
        </p:spPr>
      </p:sp>
      <p:sp>
        <p:nvSpPr>
          <p:cNvPr id="3" name="Freeform 3"/>
          <p:cNvSpPr/>
          <p:nvPr/>
        </p:nvSpPr>
        <p:spPr>
          <a:xfrm>
            <a:off x="1861272" y="482564"/>
            <a:ext cx="5122891" cy="9472205"/>
          </a:xfrm>
          <a:custGeom>
            <a:avLst/>
            <a:gdLst/>
            <a:ahLst/>
            <a:cxnLst/>
            <a:rect l="l" t="t" r="r" b="b"/>
            <a:pathLst>
              <a:path w="5122891" h="9472205">
                <a:moveTo>
                  <a:pt x="0" y="0"/>
                </a:moveTo>
                <a:lnTo>
                  <a:pt x="5122890" y="0"/>
                </a:lnTo>
                <a:lnTo>
                  <a:pt x="5122890" y="9472205"/>
                </a:lnTo>
                <a:lnTo>
                  <a:pt x="0" y="947220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2234" b="-4819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1296650" y="482564"/>
            <a:ext cx="5122891" cy="9463152"/>
          </a:xfrm>
          <a:custGeom>
            <a:avLst/>
            <a:gdLst/>
            <a:ahLst/>
            <a:cxnLst/>
            <a:rect l="l" t="t" r="r" b="b"/>
            <a:pathLst>
              <a:path w="5122891" h="9463152">
                <a:moveTo>
                  <a:pt x="0" y="0"/>
                </a:moveTo>
                <a:lnTo>
                  <a:pt x="5122891" y="0"/>
                </a:lnTo>
                <a:lnTo>
                  <a:pt x="5122891" y="9463152"/>
                </a:lnTo>
                <a:lnTo>
                  <a:pt x="0" y="946315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3807" b="-3358"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9134475" y="-336253"/>
            <a:ext cx="9525" cy="10623253"/>
          </a:xfrm>
          <a:prstGeom prst="rect">
            <a:avLst/>
          </a:prstGeom>
          <a:solidFill>
            <a:srgbClr val="FFFFFF">
              <a:alpha val="29804"/>
            </a:srgbClr>
          </a:solidFill>
        </p:spPr>
      </p:sp>
      <p:sp>
        <p:nvSpPr>
          <p:cNvPr id="3" name="Freeform 3"/>
          <p:cNvSpPr/>
          <p:nvPr/>
        </p:nvSpPr>
        <p:spPr>
          <a:xfrm>
            <a:off x="1562152" y="1745382"/>
            <a:ext cx="5971877" cy="6796236"/>
          </a:xfrm>
          <a:custGeom>
            <a:avLst/>
            <a:gdLst/>
            <a:ahLst/>
            <a:cxnLst/>
            <a:rect l="l" t="t" r="r" b="b"/>
            <a:pathLst>
              <a:path w="5971877" h="6796236">
                <a:moveTo>
                  <a:pt x="0" y="0"/>
                </a:moveTo>
                <a:lnTo>
                  <a:pt x="5971878" y="0"/>
                </a:lnTo>
                <a:lnTo>
                  <a:pt x="5971878" y="6796236"/>
                </a:lnTo>
                <a:lnTo>
                  <a:pt x="0" y="67962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744200" y="1745382"/>
            <a:ext cx="5971877" cy="6796236"/>
          </a:xfrm>
          <a:custGeom>
            <a:avLst/>
            <a:gdLst/>
            <a:ahLst/>
            <a:cxnLst/>
            <a:rect l="l" t="t" r="r" b="b"/>
            <a:pathLst>
              <a:path w="5971877" h="6796236">
                <a:moveTo>
                  <a:pt x="0" y="0"/>
                </a:moveTo>
                <a:lnTo>
                  <a:pt x="5971877" y="0"/>
                </a:lnTo>
                <a:lnTo>
                  <a:pt x="5971877" y="6796236"/>
                </a:lnTo>
                <a:lnTo>
                  <a:pt x="0" y="67962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4718" b="-15459"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58</TotalTime>
  <Words>144</Words>
  <Application>Microsoft Office PowerPoint</Application>
  <PresentationFormat>Произвольный</PresentationFormat>
  <Paragraphs>23</Paragraphs>
  <Slides>11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7" baseType="lpstr">
      <vt:lpstr>Arial</vt:lpstr>
      <vt:lpstr>Montserrat Bold</vt:lpstr>
      <vt:lpstr>Montserrat Semi-Bold Bold</vt:lpstr>
      <vt:lpstr>Calibri</vt:lpstr>
      <vt:lpstr>Montserrat Semi-Bold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Простой Красный и Черный Образовательный Ключевые моменты Презентация</dc:title>
  <cp:lastModifiedBy>Пользователь</cp:lastModifiedBy>
  <cp:revision>5</cp:revision>
  <dcterms:created xsi:type="dcterms:W3CDTF">2006-08-16T00:00:00Z</dcterms:created>
  <dcterms:modified xsi:type="dcterms:W3CDTF">2023-09-21T16:32:57Z</dcterms:modified>
  <dc:identifier>DAFdYbvWA2s</dc:identifier>
</cp:coreProperties>
</file>